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0"/>
  </p:notesMasterIdLst>
  <p:sldIdLst>
    <p:sldId id="256" r:id="rId2"/>
    <p:sldId id="261" r:id="rId3"/>
    <p:sldId id="260" r:id="rId4"/>
    <p:sldId id="262" r:id="rId5"/>
    <p:sldId id="303" r:id="rId6"/>
    <p:sldId id="264" r:id="rId7"/>
    <p:sldId id="266" r:id="rId8"/>
    <p:sldId id="288" r:id="rId9"/>
    <p:sldId id="289" r:id="rId10"/>
    <p:sldId id="290" r:id="rId11"/>
    <p:sldId id="291" r:id="rId12"/>
    <p:sldId id="268" r:id="rId13"/>
    <p:sldId id="269" r:id="rId14"/>
    <p:sldId id="270" r:id="rId15"/>
    <p:sldId id="292" r:id="rId16"/>
    <p:sldId id="293" r:id="rId17"/>
    <p:sldId id="294" r:id="rId18"/>
    <p:sldId id="295" r:id="rId19"/>
    <p:sldId id="302" r:id="rId20"/>
    <p:sldId id="279" r:id="rId21"/>
    <p:sldId id="296" r:id="rId22"/>
    <p:sldId id="299" r:id="rId23"/>
    <p:sldId id="300" r:id="rId24"/>
    <p:sldId id="301" r:id="rId25"/>
    <p:sldId id="298" r:id="rId26"/>
    <p:sldId id="297" r:id="rId27"/>
    <p:sldId id="304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FF00"/>
    <a:srgbClr val="0000FF"/>
    <a:srgbClr val="FFFFFF"/>
    <a:srgbClr val="6482E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104" d="100"/>
          <a:sy n="104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45340-398A-4DEB-8BB5-3D4F2F679E6A}" type="datetimeFigureOut">
              <a:rPr lang="ru-RU" smtClean="0"/>
              <a:pPr/>
              <a:t>26.01.2014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18ABD-FB18-48AC-8C0D-FCA6D6FF0B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9473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18ABD-FB18-48AC-8C0D-FCA6D6FF0B0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54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5835E-2BE8-4E22-B9E4-8512CE8654C9}" type="datetimeFigureOut">
              <a:rPr lang="ru-RU" smtClean="0"/>
              <a:pPr/>
              <a:t>26.01.2014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C67CB-FCEE-4B15-AE64-925384A7E2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175351" cy="3960440"/>
          </a:xfrm>
        </p:spPr>
        <p:txBody>
          <a:bodyPr/>
          <a:lstStyle/>
          <a:p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776864" cy="540060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7200" dirty="0" smtClean="0"/>
              <a:t>      </a:t>
            </a:r>
            <a:r>
              <a:rPr lang="ru-RU" sz="7200" dirty="0" smtClean="0">
                <a:solidFill>
                  <a:schemeClr val="bg1">
                    <a:lumMod val="50000"/>
                  </a:schemeClr>
                </a:solidFill>
              </a:rPr>
              <a:t>Муниципальное </a:t>
            </a:r>
            <a:r>
              <a:rPr lang="ru-RU" sz="7200" dirty="0">
                <a:solidFill>
                  <a:schemeClr val="bg1">
                    <a:lumMod val="50000"/>
                  </a:schemeClr>
                </a:solidFill>
              </a:rPr>
              <a:t>бюджетное общеобразовательное учреждение </a:t>
            </a:r>
            <a:r>
              <a:rPr lang="ru-RU" sz="7200" dirty="0" smtClean="0">
                <a:solidFill>
                  <a:schemeClr val="bg1">
                    <a:lumMod val="50000"/>
                  </a:schemeClr>
                </a:solidFill>
              </a:rPr>
              <a:t>           Чувашскомайнсая </a:t>
            </a:r>
            <a:r>
              <a:rPr lang="ru-RU" sz="7200" dirty="0">
                <a:solidFill>
                  <a:schemeClr val="bg1">
                    <a:lumMod val="50000"/>
                  </a:schemeClr>
                </a:solidFill>
              </a:rPr>
              <a:t>средняя общеобразовательная школа </a:t>
            </a:r>
          </a:p>
          <a:p>
            <a:pPr algn="ctr"/>
            <a:r>
              <a:rPr lang="ru-RU" sz="7200" dirty="0" smtClean="0">
                <a:solidFill>
                  <a:schemeClr val="bg1">
                    <a:lumMod val="50000"/>
                  </a:schemeClr>
                </a:solidFill>
              </a:rPr>
              <a:t>         Алексеевского </a:t>
            </a:r>
            <a:r>
              <a:rPr lang="ru-RU" sz="7200" dirty="0">
                <a:solidFill>
                  <a:schemeClr val="bg1">
                    <a:lumMod val="50000"/>
                  </a:schemeClr>
                </a:solidFill>
              </a:rPr>
              <a:t>муниципального района Республики Татарстан</a:t>
            </a:r>
          </a:p>
          <a:p>
            <a:pPr algn="ctr"/>
            <a:r>
              <a:rPr lang="ru-RU" sz="7200" b="1" dirty="0"/>
              <a:t> </a:t>
            </a:r>
            <a:endParaRPr lang="ru-RU" sz="7200" dirty="0"/>
          </a:p>
          <a:p>
            <a:pPr algn="ctr"/>
            <a:r>
              <a:rPr lang="ru-RU" sz="7200" b="1" dirty="0">
                <a:solidFill>
                  <a:schemeClr val="bg1">
                    <a:lumMod val="50000"/>
                  </a:schemeClr>
                </a:solidFill>
              </a:rPr>
              <a:t> </a:t>
            </a:r>
          </a:p>
          <a:p>
            <a:pPr algn="ctr"/>
            <a:r>
              <a:rPr lang="ru-RU" sz="7200" b="1" dirty="0">
                <a:solidFill>
                  <a:schemeClr val="bg1">
                    <a:lumMod val="50000"/>
                  </a:schemeClr>
                </a:solidFill>
              </a:rPr>
              <a:t> </a:t>
            </a:r>
            <a:r>
              <a:rPr lang="ru-RU" sz="7200" b="1" dirty="0" smtClean="0">
                <a:solidFill>
                  <a:schemeClr val="bg1">
                    <a:lumMod val="50000"/>
                  </a:schemeClr>
                </a:solidFill>
              </a:rPr>
              <a:t>Фестиваль </a:t>
            </a:r>
            <a:r>
              <a:rPr lang="ru-RU" sz="7200" b="1" dirty="0">
                <a:solidFill>
                  <a:schemeClr val="bg1">
                    <a:lumMod val="50000"/>
                  </a:schemeClr>
                </a:solidFill>
              </a:rPr>
              <a:t>«Любознательные исследователи окружающего  мира -</a:t>
            </a:r>
            <a:r>
              <a:rPr lang="ru-RU" sz="7200" b="1" dirty="0" smtClean="0">
                <a:solidFill>
                  <a:schemeClr val="bg1">
                    <a:lumMod val="50000"/>
                  </a:schemeClr>
                </a:solidFill>
              </a:rPr>
              <a:t>2013»</a:t>
            </a:r>
            <a:endParaRPr lang="ru-RU" sz="72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sz="72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ru-RU" sz="7200" b="1" dirty="0">
                <a:solidFill>
                  <a:schemeClr val="bg1">
                    <a:lumMod val="50000"/>
                  </a:schemeClr>
                </a:solidFill>
              </a:rPr>
              <a:t>	Лаборатория «История в нас и мы в истории». </a:t>
            </a:r>
          </a:p>
          <a:p>
            <a:pPr algn="ctr"/>
            <a:r>
              <a:rPr lang="ru-RU" sz="7200" b="1" dirty="0"/>
              <a:t> </a:t>
            </a:r>
            <a:endParaRPr lang="ru-RU" sz="7200" dirty="0"/>
          </a:p>
          <a:p>
            <a:pPr algn="ctr"/>
            <a:r>
              <a:rPr lang="ru-RU" sz="7200" b="1" dirty="0">
                <a:solidFill>
                  <a:schemeClr val="bg1">
                    <a:lumMod val="50000"/>
                  </a:schemeClr>
                </a:solidFill>
              </a:rPr>
              <a:t>Тема</a:t>
            </a:r>
            <a:r>
              <a:rPr lang="ru-RU" sz="7200" b="1" dirty="0" smtClean="0">
                <a:solidFill>
                  <a:schemeClr val="bg1">
                    <a:lumMod val="50000"/>
                  </a:schemeClr>
                </a:solidFill>
              </a:rPr>
              <a:t>: «</a:t>
            </a:r>
            <a:r>
              <a:rPr lang="ru-RU" sz="7200" b="1" dirty="0">
                <a:solidFill>
                  <a:schemeClr val="bg1">
                    <a:lumMod val="50000"/>
                  </a:schemeClr>
                </a:solidFill>
              </a:rPr>
              <a:t>История наших предков прививает патриотизм»</a:t>
            </a:r>
          </a:p>
          <a:p>
            <a:pPr algn="ctr"/>
            <a:r>
              <a:rPr lang="ru-RU" sz="7200" b="1" dirty="0"/>
              <a:t> </a:t>
            </a:r>
            <a:endParaRPr lang="ru-RU" sz="7200" dirty="0"/>
          </a:p>
          <a:p>
            <a:pPr algn="ctr"/>
            <a:r>
              <a:rPr lang="ru-RU" sz="7200" b="1" dirty="0"/>
              <a:t> </a:t>
            </a:r>
            <a:endParaRPr lang="ru-RU" sz="7200" dirty="0"/>
          </a:p>
          <a:p>
            <a:pPr algn="ctr"/>
            <a:r>
              <a:rPr lang="ru-RU" sz="5600" b="1" dirty="0"/>
              <a:t> </a:t>
            </a:r>
            <a:r>
              <a:rPr lang="ru-RU" sz="5600" b="1" dirty="0" smtClean="0"/>
              <a:t>                    </a:t>
            </a:r>
            <a:r>
              <a:rPr lang="ru-RU" sz="5600" b="1" dirty="0" smtClean="0">
                <a:solidFill>
                  <a:schemeClr val="bg1">
                    <a:lumMod val="50000"/>
                  </a:schemeClr>
                </a:solidFill>
              </a:rPr>
              <a:t>Выполнено</a:t>
            </a:r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algn="ctr"/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                  </a:t>
            </a:r>
            <a:r>
              <a:rPr lang="ru-RU" sz="5600" b="1" dirty="0" smtClean="0">
                <a:solidFill>
                  <a:schemeClr val="bg1">
                    <a:lumMod val="50000"/>
                  </a:schemeClr>
                </a:solidFill>
              </a:rPr>
              <a:t>                                        Михайлов Игорь Вячеславович</a:t>
            </a:r>
          </a:p>
          <a:p>
            <a:pPr algn="ctr"/>
            <a:r>
              <a:rPr lang="ru-RU" sz="5600" b="1" dirty="0" smtClean="0">
                <a:solidFill>
                  <a:schemeClr val="bg1">
                    <a:lumMod val="50000"/>
                  </a:schemeClr>
                </a:solidFill>
              </a:rPr>
              <a:t>                                                                      Чернышева Антонина Вячеславовна</a:t>
            </a:r>
            <a:endParaRPr lang="ru-RU" sz="56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                        </a:t>
            </a:r>
            <a:r>
              <a:rPr lang="ru-RU" sz="5600" b="1" dirty="0" smtClean="0">
                <a:solidFill>
                  <a:schemeClr val="bg1">
                    <a:lumMod val="50000"/>
                  </a:schemeClr>
                </a:solidFill>
              </a:rPr>
              <a:t>      ученики 10 </a:t>
            </a:r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класса</a:t>
            </a:r>
          </a:p>
          <a:p>
            <a:pPr algn="ctr"/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                              </a:t>
            </a:r>
            <a:r>
              <a:rPr lang="ru-RU" sz="5600" b="1" dirty="0" smtClean="0">
                <a:solidFill>
                  <a:schemeClr val="bg1">
                    <a:lumMod val="50000"/>
                  </a:schemeClr>
                </a:solidFill>
              </a:rPr>
              <a:t>                                                  Руководитель</a:t>
            </a:r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: Матвеев Иван Николаевич</a:t>
            </a:r>
          </a:p>
          <a:p>
            <a:pPr algn="ctr"/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                                          </a:t>
            </a:r>
            <a:r>
              <a:rPr lang="ru-RU" sz="5600" b="1" dirty="0" smtClean="0">
                <a:solidFill>
                  <a:schemeClr val="bg1">
                    <a:lumMod val="50000"/>
                  </a:schemeClr>
                </a:solidFill>
              </a:rPr>
              <a:t>                                                      </a:t>
            </a:r>
            <a:r>
              <a:rPr lang="ru-RU" sz="5600" b="1" dirty="0">
                <a:solidFill>
                  <a:schemeClr val="bg1">
                    <a:lumMod val="50000"/>
                  </a:schemeClr>
                </a:solidFill>
              </a:rPr>
              <a:t>учитель истории 2 квалификационной категории</a:t>
            </a:r>
          </a:p>
          <a:p>
            <a:pPr algn="ctr"/>
            <a:r>
              <a:rPr lang="ru-RU" sz="7200" dirty="0"/>
              <a:t> </a:t>
            </a:r>
          </a:p>
          <a:p>
            <a:pPr algn="ctr"/>
            <a:r>
              <a:rPr lang="ru-RU" sz="7200" b="1">
                <a:solidFill>
                  <a:schemeClr val="bg1">
                    <a:lumMod val="50000"/>
                  </a:schemeClr>
                </a:solidFill>
              </a:rPr>
              <a:t> </a:t>
            </a:r>
            <a:r>
              <a:rPr lang="ru-RU" sz="7200" b="1" smtClean="0">
                <a:solidFill>
                  <a:schemeClr val="bg1">
                    <a:lumMod val="50000"/>
                  </a:schemeClr>
                </a:solidFill>
              </a:rPr>
              <a:t>2013  </a:t>
            </a:r>
            <a:endParaRPr lang="ru-RU" sz="72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5407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00074"/>
            <a:ext cx="2592288" cy="3909046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Диссертация на соискание ученой степени кандидата физико-математических наук (1966 г.)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>
            <a:off x="3275856" y="1196752"/>
            <a:ext cx="5627687" cy="4652813"/>
          </a:xfrm>
        </p:spPr>
      </p:pic>
    </p:spTree>
    <p:extLst>
      <p:ext uri="{BB962C8B-B14F-4D97-AF65-F5344CB8AC3E}">
        <p14:creationId xmlns:p14="http://schemas.microsoft.com/office/powerpoint/2010/main" xmlns="" val="2939435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00074"/>
            <a:ext cx="2448272" cy="369302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Леонтьев Ефим </a:t>
            </a:r>
            <a:r>
              <a:rPr lang="ru-RU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</a:t>
            </a:r>
            <a: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узьмич преподаватель Челябинского политехнического института</a:t>
            </a:r>
            <a:endParaRPr lang="ru-RU" sz="20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>
            <a:off x="2963862" y="980729"/>
            <a:ext cx="5627687" cy="4891036"/>
          </a:xfrm>
        </p:spPr>
      </p:pic>
    </p:spTree>
    <p:extLst>
      <p:ext uri="{BB962C8B-B14F-4D97-AF65-F5344CB8AC3E}">
        <p14:creationId xmlns:p14="http://schemas.microsoft.com/office/powerpoint/2010/main" xmlns="" val="29023267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977" b="21977"/>
          <a:stretch>
            <a:fillRect/>
          </a:stretch>
        </p:blipFill>
        <p:spPr>
          <a:xfrm>
            <a:off x="395536" y="2132856"/>
            <a:ext cx="8051800" cy="388897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332656"/>
            <a:ext cx="7992888" cy="2382589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25 </a:t>
            </a:r>
            <a:r>
              <a:rPr lang="ru-RU" sz="24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апреля 1968 года Леонтьеву Ефиму Кузьмичу присуждена учёная степень кандидата физико-математических </a:t>
            </a:r>
            <a:r>
              <a:rPr lang="ru-RU" sz="2400" b="1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наук.</a:t>
            </a:r>
            <a:endParaRPr lang="ru-RU" sz="2400" b="1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25385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276475"/>
            <a:ext cx="7272808" cy="359568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404665"/>
            <a:ext cx="7848872" cy="1584176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30 декабря 1975 года  Е. К. Леонтьев утвержден в ученом звании доцента по кафедре высшей математике. </a:t>
            </a:r>
            <a:endParaRPr lang="ru-RU" sz="2000" b="1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07055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30" b="7430"/>
          <a:stretch>
            <a:fillRect/>
          </a:stretch>
        </p:blipFill>
        <p:spPr>
          <a:xfrm>
            <a:off x="611188" y="1557338"/>
            <a:ext cx="7848600" cy="501173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404665"/>
            <a:ext cx="7920880" cy="1224136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Ему принадлежат десятки научных работ в </a:t>
            </a:r>
            <a:r>
              <a:rPr lang="ru-RU" sz="2400" b="1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 области </a:t>
            </a:r>
            <a:r>
              <a:rPr lang="ru-RU" sz="24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математики.</a:t>
            </a:r>
          </a:p>
          <a:p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48249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560840" cy="1944216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Классификация специальных связок и композиций многомерных пространств </a:t>
            </a:r>
            <a:endParaRPr lang="ru-RU" sz="28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>
            <a:off x="1187624" y="1844824"/>
            <a:ext cx="6624736" cy="4819028"/>
          </a:xfrm>
        </p:spPr>
      </p:pic>
    </p:spTree>
    <p:extLst>
      <p:ext uri="{BB962C8B-B14F-4D97-AF65-F5344CB8AC3E}">
        <p14:creationId xmlns:p14="http://schemas.microsoft.com/office/powerpoint/2010/main" xmlns="" val="21635539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566056" cy="369302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Внутренняя геометрия гиперконуса, нормализованного автополярно  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3724523" y="1324149"/>
            <a:ext cx="5627687" cy="4220765"/>
          </a:xfrm>
        </p:spPr>
      </p:pic>
    </p:spTree>
    <p:extLst>
      <p:ext uri="{BB962C8B-B14F-4D97-AF65-F5344CB8AC3E}">
        <p14:creationId xmlns:p14="http://schemas.microsoft.com/office/powerpoint/2010/main" xmlns="" val="37747579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00074"/>
            <a:ext cx="3168352" cy="3909046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24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</a:t>
            </a:r>
            <a:r>
              <a:rPr lang="en-US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-</a:t>
            </a: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ортогональные композиции и их классификация в пространствах Вейля и Римана 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3014599" y="1345418"/>
            <a:ext cx="5882529" cy="4577086"/>
          </a:xfrm>
        </p:spPr>
      </p:pic>
    </p:spTree>
    <p:extLst>
      <p:ext uri="{BB962C8B-B14F-4D97-AF65-F5344CB8AC3E}">
        <p14:creationId xmlns:p14="http://schemas.microsoft.com/office/powerpoint/2010/main" xmlns="" val="10253666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00074"/>
            <a:ext cx="2592288" cy="3765030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Специальные </a:t>
            </a:r>
            <a:r>
              <a:rPr lang="en-US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</a:t>
            </a:r>
            <a: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-ортогональные композиции в пространствах Римана</a:t>
            </a:r>
            <a:endParaRPr lang="ru-RU" sz="20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2963862" y="1650999"/>
            <a:ext cx="5627687" cy="4220765"/>
          </a:xfrm>
        </p:spPr>
      </p:pic>
    </p:spTree>
    <p:extLst>
      <p:ext uri="{BB962C8B-B14F-4D97-AF65-F5344CB8AC3E}">
        <p14:creationId xmlns:p14="http://schemas.microsoft.com/office/powerpoint/2010/main" xmlns="" val="32936441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420888"/>
            <a:ext cx="2880320" cy="2629273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НАГРАЖДЕН ОРДЕНОМ ОТЕЧЕСТВЕННОЙ ВОЙНЫ </a:t>
            </a:r>
            <a:r>
              <a:rPr lang="en-US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</a:t>
            </a:r>
            <a:r>
              <a:rPr lang="ru-RU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СТЕПЕНИ</a:t>
            </a:r>
            <a:endParaRPr lang="ru-RU" sz="2000" b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>
            <a:off x="3347864" y="1988840"/>
            <a:ext cx="5627687" cy="422076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614363"/>
            <a:ext cx="7848872" cy="909637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Леонтьев </a:t>
            </a:r>
            <a:r>
              <a:rPr lang="ru-RU" sz="24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Е</a:t>
            </a:r>
            <a:r>
              <a:rPr lang="ru-RU" sz="2400" b="1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фим Кузьмич имеет множество правительственных наград  </a:t>
            </a:r>
            <a:endParaRPr lang="ru-RU" sz="2400" b="1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3010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" b="14"/>
          <a:stretch>
            <a:fillRect/>
          </a:stretch>
        </p:blipFill>
        <p:spPr>
          <a:xfrm rot="5400000">
            <a:off x="1583693" y="1880803"/>
            <a:ext cx="5212084" cy="4420047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115616" y="116632"/>
            <a:ext cx="5472608" cy="1152128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                Цель исследования:</a:t>
            </a:r>
          </a:p>
          <a:p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         Леонтьев Ефим Кузьмич</a:t>
            </a:r>
          </a:p>
          <a:p>
            <a:endParaRPr lang="ru-RU" sz="32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93315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28" b="16328"/>
          <a:stretch>
            <a:fillRect/>
          </a:stretch>
        </p:blipFill>
        <p:spPr>
          <a:xfrm>
            <a:off x="827584" y="2924945"/>
            <a:ext cx="7787779" cy="35283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614363"/>
            <a:ext cx="7704856" cy="2382589"/>
          </a:xfrm>
        </p:spPr>
        <p:txBody>
          <a:bodyPr>
            <a:normAutofit fontScale="92500" lnSpcReduction="2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Медали</a:t>
            </a:r>
            <a:r>
              <a:rPr lang="ru-RU" sz="24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: «За боевые заслуги», «За оборону Заполярья», «За победу над Германией в Великой Отечественной войне 1941-1945гг.», «50 лет Вооруженных сил СССР», «30 лет Победы в Великой Отечественной войне 1941-1945гг.», «60 лет Вооруженных Сил СССР», «Ветеран труда», «70 лет Вооруженных Сил СССР».</a:t>
            </a:r>
          </a:p>
          <a:p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1448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44824"/>
            <a:ext cx="2808312" cy="3888432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Поздравление  Президента России Бориса Николаевича Ельцина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>
            <a:off x="3275856" y="2060848"/>
            <a:ext cx="5627687" cy="422076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404665"/>
            <a:ext cx="7992888" cy="1119336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Ефим Кузьмич имеет множество правительственных поздравлений.</a:t>
            </a:r>
          </a:p>
          <a:p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9305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2376264" cy="4608512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54-й годовщиной Победы в ВОВ Президент России Б. Н. Ельцин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>
            <a:off x="2915816" y="692696"/>
            <a:ext cx="5627687" cy="4963044"/>
          </a:xfrm>
        </p:spPr>
      </p:pic>
    </p:spTree>
    <p:extLst>
      <p:ext uri="{BB962C8B-B14F-4D97-AF65-F5344CB8AC3E}">
        <p14:creationId xmlns:p14="http://schemas.microsoft.com/office/powerpoint/2010/main" xmlns="" val="1419736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494048" cy="2540894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55 лет Великой </a:t>
            </a:r>
            <a:r>
              <a:rPr lang="ru-RU" sz="24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обеды  Президент России </a:t>
            </a:r>
            <a:b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В. В. Путин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2962881" y="1149685"/>
            <a:ext cx="5882529" cy="4968551"/>
          </a:xfrm>
        </p:spPr>
      </p:pic>
    </p:spTree>
    <p:extLst>
      <p:ext uri="{BB962C8B-B14F-4D97-AF65-F5344CB8AC3E}">
        <p14:creationId xmlns:p14="http://schemas.microsoft.com/office/powerpoint/2010/main" xmlns="" val="20126800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422040" cy="2828926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56-й годовщиной Победы в ВОВ Президент РФ </a:t>
            </a:r>
            <a:b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В. В. Путин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3055182" y="841362"/>
            <a:ext cx="5954537" cy="4937126"/>
          </a:xfrm>
        </p:spPr>
      </p:pic>
    </p:spTree>
    <p:extLst>
      <p:ext uri="{BB962C8B-B14F-4D97-AF65-F5344CB8AC3E}">
        <p14:creationId xmlns:p14="http://schemas.microsoft.com/office/powerpoint/2010/main" xmlns="" val="11310786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00074"/>
            <a:ext cx="3168352" cy="4845150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6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«Где бы я не находился, всегда тянет в родные места».</a:t>
            </a:r>
            <a:endParaRPr lang="ru-RU" sz="36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2963862" y="1650999"/>
            <a:ext cx="5627687" cy="4220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075192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484784"/>
            <a:ext cx="2808312" cy="2664296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Мы, гордимся </a:t>
            </a:r>
            <a:r>
              <a:rPr lang="ru-RU" sz="2800" b="1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своим троюродным дедом.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>
            <a:off x="2881661" y="1052736"/>
            <a:ext cx="6082828" cy="4896544"/>
          </a:xfrm>
        </p:spPr>
      </p:pic>
    </p:spTree>
    <p:extLst>
      <p:ext uri="{BB962C8B-B14F-4D97-AF65-F5344CB8AC3E}">
        <p14:creationId xmlns:p14="http://schemas.microsoft.com/office/powerpoint/2010/main" xmlns="" val="7590592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6192688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chemeClr val="bg1">
                    <a:lumMod val="50000"/>
                  </a:schemeClr>
                </a:solidFill>
              </a:rPr>
              <a:t>Думаем, наше сегодняшнее выступление не оставит равнодушным многих из вас. На  ПРИМЕРЕ </a:t>
            </a:r>
            <a:r>
              <a:rPr lang="ru-RU" sz="2400" i="1" dirty="0" smtClean="0">
                <a:solidFill>
                  <a:schemeClr val="bg1">
                    <a:lumMod val="50000"/>
                  </a:schemeClr>
                </a:solidFill>
              </a:rPr>
              <a:t>нашего </a:t>
            </a:r>
            <a:r>
              <a:rPr lang="ru-RU" sz="2400" i="1" dirty="0" err="1" smtClean="0">
                <a:solidFill>
                  <a:schemeClr val="bg1">
                    <a:lumMod val="50000"/>
                  </a:schemeClr>
                </a:solidFill>
              </a:rPr>
              <a:t>ТРОЮРодНОго</a:t>
            </a:r>
            <a:r>
              <a:rPr lang="ru-RU" sz="2400" i="1" dirty="0" smtClean="0">
                <a:solidFill>
                  <a:schemeClr val="bg1">
                    <a:lumMod val="50000"/>
                  </a:schemeClr>
                </a:solidFill>
              </a:rPr>
              <a:t> ДЕДУШКИ </a:t>
            </a:r>
            <a:r>
              <a:rPr lang="ru-RU" sz="2400" i="1" dirty="0">
                <a:solidFill>
                  <a:schemeClr val="bg1">
                    <a:lumMod val="50000"/>
                  </a:schemeClr>
                </a:solidFill>
              </a:rPr>
              <a:t>ЛЕОНТЬЕВА ЕФИМА КУЗЬМИЧА, КОТОРЫЙ РАНО ОСТАЛСЯ СИРОТОЙ, НЕ СЛОМАЛСЯ, А НАОБОРОТ,СТАЛ ПАТРИОТОМ! ПО ПЕРВОМУ ЗОВУ УШЕЛ ЗАЩИЩАТЬ РОДИНУ, ПОСВЯТИЛ СЕБЯ В СЛУЖЕНИЕ РОДИНЫ В ОБЛАСТИ МАТЕМАТИЧЕСКОЙ НАУКИ, КОТОРЫЕ НАХОДЯТ ПРИМЕНЕНИЕ В СОЗДАНИИ НОВОЙ ТЕХНИКИ И ОБОРУДОВАНИЯ.</a:t>
            </a:r>
            <a:br>
              <a:rPr lang="ru-RU" sz="24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400" i="1" dirty="0">
                <a:solidFill>
                  <a:schemeClr val="bg1">
                    <a:lumMod val="50000"/>
                  </a:schemeClr>
                </a:solidFill>
              </a:rPr>
              <a:t>  Наша тема актуальна тем, Если каждый из нас станет как наш дед , то наша страна будет на много лучше и краше.</a:t>
            </a:r>
          </a:p>
        </p:txBody>
      </p:sp>
    </p:spTree>
    <p:extLst>
      <p:ext uri="{BB962C8B-B14F-4D97-AF65-F5344CB8AC3E}">
        <p14:creationId xmlns:p14="http://schemas.microsoft.com/office/powerpoint/2010/main" xmlns="" val="3451688049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888" y="1128965"/>
            <a:ext cx="7560840" cy="4752528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  <a:sp3d>
            <a:bevelT prst="relaxedInset"/>
          </a:sp3d>
        </p:spPr>
        <p:txBody>
          <a:bodyPr>
            <a:prstTxWarp prst="textSlantUp">
              <a:avLst/>
            </a:prstTxWarp>
            <a:normAutofit/>
          </a:bodyPr>
          <a:lstStyle/>
          <a:p>
            <a:r>
              <a:rPr lang="ru-RU" sz="8000" b="1" cap="none" spc="-15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cs typeface="Kartika" pitchFamily="18" charset="0"/>
              </a:rPr>
              <a:t>Спасибо        за внимание</a:t>
            </a:r>
            <a:endParaRPr lang="ru-RU" sz="8000" b="1" cap="none" spc="-1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cs typeface="Kartik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2736"/>
            <a:ext cx="60574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spc="-150" dirty="0">
                <a:ln w="10541" cmpd="sng">
                  <a:solidFill>
                    <a:srgbClr val="7C959A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 Black"/>
                <a:ea typeface="+mj-ea"/>
                <a:cs typeface="Kartika" pitchFamily="18" charset="0"/>
              </a:rPr>
              <a:t/>
            </a:r>
            <a:br>
              <a:rPr lang="ru-RU" sz="8000" b="1" spc="-150" dirty="0">
                <a:ln w="10541" cmpd="sng">
                  <a:solidFill>
                    <a:srgbClr val="7C959A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 Black"/>
                <a:ea typeface="+mj-ea"/>
                <a:cs typeface="Kartika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88838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1844824"/>
            <a:ext cx="4392488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2747660" cy="4680520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Леонтьев Ефим Кузьмич родился в 1917 году в деревне Чувашская Майна Билярского района Татарской АССР. 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Arial Unicode MS" pitchFamily="34" charset="-128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0346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1124744"/>
            <a:ext cx="6814520" cy="4824536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i="1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 </a:t>
            </a:r>
            <a:r>
              <a:rPr lang="ru-RU" sz="24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ранних лет </a:t>
            </a: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Ефим Кузьмич  остался </a:t>
            </a:r>
            <a:r>
              <a:rPr lang="ru-RU" sz="24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сиротой. Родители были крестьянами. В шестилетнем возрасте родные увезли его в город Чистополь. До 1934 года учился в кооперативной школе, и до 1938 года — в рабфаке. В том же году поступил в Казанский государственный университет и окончил его только в 1948 году.  С июня 1941 года по декабрь учился в Пензенском артиллерийском </a:t>
            </a: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училище.</a:t>
            </a:r>
            <a:r>
              <a:rPr lang="ru-RU" b="1" cap="none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cap="none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b="1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4588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2664296" cy="4752528"/>
          </a:xfrm>
        </p:spPr>
        <p:txBody>
          <a:bodyPr>
            <a:noAutofit/>
          </a:bodyPr>
          <a:lstStyle/>
          <a:p>
            <a:r>
              <a:rPr lang="ru-RU" sz="1600" i="1" dirty="0" smtClean="0"/>
              <a:t>В  МУЗЕЕ НАШЕЙ ШКОЛЫ ЕСТЬ МНОГО ДОКУМЕНТОВ ВЕТЕРАНОВ  </a:t>
            </a:r>
            <a:r>
              <a:rPr lang="ru-RU" i="1" dirty="0" err="1" smtClean="0"/>
              <a:t>вов</a:t>
            </a:r>
            <a:r>
              <a:rPr lang="ru-RU" i="1" dirty="0" smtClean="0"/>
              <a:t> </a:t>
            </a:r>
            <a:r>
              <a:rPr lang="ru-RU" sz="1600" i="1" dirty="0" smtClean="0"/>
              <a:t>, но привлекла моё внимание стенд  «наши земляки», где описано о  Леонтьеве  </a:t>
            </a:r>
            <a:r>
              <a:rPr lang="ru-RU" sz="1600" i="1" dirty="0" err="1" smtClean="0"/>
              <a:t>ефиме</a:t>
            </a:r>
            <a:r>
              <a:rPr lang="ru-RU" sz="1600" i="1" dirty="0" smtClean="0"/>
              <a:t>  </a:t>
            </a:r>
            <a:r>
              <a:rPr lang="ru-RU" sz="1600" i="1" dirty="0" err="1" smtClean="0"/>
              <a:t>кузьмиче</a:t>
            </a:r>
            <a:r>
              <a:rPr lang="ru-RU" sz="1600" i="1" dirty="0" smtClean="0"/>
              <a:t>, который является моим троюродным    дедом  </a:t>
            </a:r>
            <a:endParaRPr lang="ru-RU" sz="1600" i="1" dirty="0"/>
          </a:p>
        </p:txBody>
      </p:sp>
      <p:pic>
        <p:nvPicPr>
          <p:cNvPr id="2052" name="Picture 4" descr="C:\Users\Иван\Desktop\SAM_76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1129" y="1340768"/>
            <a:ext cx="525658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77883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476375" y="1138238"/>
            <a:ext cx="6203950" cy="46529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340508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76" y="476672"/>
            <a:ext cx="2422040" cy="5904656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 декабря 1941 года служил в 7-ой отдельной Армии командиром взвода 363 стрелкового полка, 114 стрелковой дивизии по июль 1946 года. 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2963862" y="1650999"/>
            <a:ext cx="5627687" cy="42207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5089907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2074862" cy="297294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Леонтьев Ефим Кузьмич командир</a:t>
            </a:r>
            <a:b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4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взвода 363 стрелкового полка</a:t>
            </a:r>
            <a:endParaRPr lang="ru-RU" sz="24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0" b="17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6702608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854088" cy="4341094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Послевоенная   жизнь.  </a:t>
            </a:r>
            <a:b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i="1" cap="none" dirty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Удостоверение </a:t>
            </a:r>
            <a:b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i="1" cap="none" dirty="0" smtClean="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Леонтьева Ефима Кузьмича об окончании аспирантуры Казанского государственного университета имени В. И. Ульянова – Ленина. (1965 г.)</a:t>
            </a:r>
            <a:endParaRPr lang="ru-RU" sz="2000" b="1" i="1" cap="none" dirty="0">
              <a:ln w="11430"/>
              <a:solidFill>
                <a:schemeClr val="bg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" r="5"/>
          <a:stretch>
            <a:fillRect/>
          </a:stretch>
        </p:blipFill>
        <p:spPr>
          <a:xfrm rot="5400000">
            <a:off x="3508499" y="1252141"/>
            <a:ext cx="5627687" cy="4220765"/>
          </a:xfrm>
        </p:spPr>
      </p:pic>
    </p:spTree>
    <p:extLst>
      <p:ext uri="{BB962C8B-B14F-4D97-AF65-F5344CB8AC3E}">
        <p14:creationId xmlns:p14="http://schemas.microsoft.com/office/powerpoint/2010/main" xmlns="" val="15678155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TC101859861[[fn=Выставка]]</Template>
  <TotalTime>633</TotalTime>
  <Words>454</Words>
  <Application>Microsoft Office PowerPoint</Application>
  <PresentationFormat>Экран (4:3)</PresentationFormat>
  <Paragraphs>51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Tradeshow</vt:lpstr>
      <vt:lpstr>  </vt:lpstr>
      <vt:lpstr>Слайд 2</vt:lpstr>
      <vt:lpstr>Леонтьев Ефим Кузьмич родился в 1917 году в деревне Чувашская Майна Билярского района Татарской АССР. </vt:lpstr>
      <vt:lpstr>  С ранних лет Ефим Кузьмич  остался сиротой. Родители были крестьянами. В шестилетнем возрасте родные увезли его в город Чистополь. До 1934 года учился в кооперативной школе, и до 1938 года — в рабфаке. В том же году поступил в Казанский государственный университет и окончил его только в 1948 году.  С июня 1941 года по декабрь учился в Пензенском артиллерийском училище. </vt:lpstr>
      <vt:lpstr>В  МУЗЕЕ НАШЕЙ ШКОЛЫ ЕСТЬ МНОГО ДОКУМЕНТОВ ВЕТЕРАНОВ  вов , но привлекла моё внимание стенд  «наши земляки», где описано о  Леонтьеве  ефиме  кузьмиче, который является моим троюродным    дедом  </vt:lpstr>
      <vt:lpstr>Слайд 6</vt:lpstr>
      <vt:lpstr>С декабря 1941 года служил в 7-ой отдельной Армии командиром взвода 363 стрелкового полка, 114 стрелковой дивизии по июль 1946 года. </vt:lpstr>
      <vt:lpstr>Леонтьев Ефим Кузьмич командир взвода 363 стрелкового полка</vt:lpstr>
      <vt:lpstr>Послевоенная   жизнь.      Удостоверение  Леонтьева Ефима Кузьмича об окончании аспирантуры Казанского государственного университета имени В. И. Ульянова – Ленина. (1965 г.)</vt:lpstr>
      <vt:lpstr>Диссертация на соискание ученой степени кандидата физико-математических наук (1966 г.)</vt:lpstr>
      <vt:lpstr>Леонтьев Ефим Кузьмич преподаватель Челябинского политехнического института</vt:lpstr>
      <vt:lpstr>Слайд 12</vt:lpstr>
      <vt:lpstr>Слайд 13</vt:lpstr>
      <vt:lpstr>Слайд 14</vt:lpstr>
      <vt:lpstr>Классификация специальных связок и композиций многомерных пространств </vt:lpstr>
      <vt:lpstr>Внутренняя геометрия гиперконуса, нормализованного автополярно  </vt:lpstr>
      <vt:lpstr>r-ортогональные композиции и их классификация в пространствах Вейля и Римана </vt:lpstr>
      <vt:lpstr>Специальные R-ортогональные композиции в пространствах Римана</vt:lpstr>
      <vt:lpstr>НАГРАЖДЕН ОРДЕНОМ ОТЕЧЕСТВЕННОЙ ВОЙНЫ I СТЕПЕНИ</vt:lpstr>
      <vt:lpstr>Слайд 20</vt:lpstr>
      <vt:lpstr>Поздравление  Президента России Бориса Николаевича Ельцина</vt:lpstr>
      <vt:lpstr>54-й годовщиной Победы в ВОВ Президент России Б. Н. Ельцин</vt:lpstr>
      <vt:lpstr>55 лет Великой Победы  Президент России  В. В. Путин</vt:lpstr>
      <vt:lpstr>56-й годовщиной Победы в ВОВ Президент РФ  В. В. Путин</vt:lpstr>
      <vt:lpstr>«Где бы я не находился, всегда тянет в родные места».</vt:lpstr>
      <vt:lpstr>Слайд 26</vt:lpstr>
      <vt:lpstr>Думаем, наше сегодняшнее выступление не оставит равнодушным многих из вас. На  ПРИМЕРЕ нашего ТРОЮРодНОго ДЕДУШКИ ЛЕОНТЬЕВА ЕФИМА КУЗЬМИЧА, КОТОРЫЙ РАНО ОСТАЛСЯ СИРОТОЙ, НЕ СЛОМАЛСЯ, А НАОБОРОТ,СТАЛ ПАТРИОТОМ! ПО ПЕРВОМУ ЗОВУ УШЕЛ ЗАЩИЩАТЬ РОДИНУ, ПОСВЯТИЛ СЕБЯ В СЛУЖЕНИЕ РОДИНЫ В ОБЛАСТИ МАТЕМАТИЧЕСКОЙ НАУКИ, КОТОРЫЕ НАХОДЯТ ПРИМЕНЕНИЕ В СОЗДАНИИ НОВОЙ ТЕХНИКИ И ОБОРУДОВАНИЯ.   Наша тема актуальна тем, Если каждый из нас станет как наш дед , то наша страна будет на много лучше и краше.</vt:lpstr>
      <vt:lpstr>Спасибо       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</dc:title>
  <dc:creator>Иван</dc:creator>
  <cp:lastModifiedBy>SYSTEM</cp:lastModifiedBy>
  <cp:revision>56</cp:revision>
  <dcterms:created xsi:type="dcterms:W3CDTF">2012-01-25T07:39:18Z</dcterms:created>
  <dcterms:modified xsi:type="dcterms:W3CDTF">2014-01-26T17:00:11Z</dcterms:modified>
</cp:coreProperties>
</file>